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leted user"/>
  <p:cmAuthor clrIdx="1" id="1" initials="" lastIdx="2" name="Alice Morton"/>
  <p:cmAuthor clrIdx="2" id="2" initials="" lastIdx="3" name="Micael da Costa"/>
  <p:cmAuthor clrIdx="3" id="3" initials="" lastIdx="2" name="Sameer Soni"/>
  <p:cmAuthor clrIdx="4" id="4" initials="" lastIdx="1" name="Davinderpal Reh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B80FFE-38AD-49B7-9D5E-159C357FA50A}">
  <a:tblStyle styleId="{E2B80FFE-38AD-49B7-9D5E-159C357FA5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08T07:15:17.008">
    <p:pos x="288" y="839"/>
    <p:text>Is this a possible case? Assuming that users are always signed up using MyKOKO by Equity agent.</p:text>
  </p:cm>
  <p:cm authorId="1" idx="1" dt="2020-07-08T07:15:17.008">
    <p:pos x="288" y="839"/>
    <p:text>I think it is possible. We should build for it but we can do it as a secondary use case.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07-08T07:14:21.528">
    <p:pos x="756" y="57"/>
    <p:text>We should identify the impact of these DB changes on APIs? And dashboards?</p:text>
  </p:cm>
  <p:cm authorId="0" idx="2" dt="2020-07-08T10:36:45.669">
    <p:pos x="288" y="839"/>
    <p:text>Should we delete the record from the account with the inactive number when creating a new account or it lingers?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0-09-24T09:32:46.981">
    <p:pos x="450" y="1609"/>
    <p:text>Thoughts:
1. The Mobile Network Operator field should be "Payment Provider" since it could be a bank or MNO.  
2. The claim payment link shouldn't override the payment provider text  if it is not claimed?  Leave it in the Claimed by filed only? Also change "Claimed By" to "Allocated To" to avoid confusion ?
3. Payment mode is redundant if Payment Provider is specified? Why do we need that?
4. Received at and Claimed at should include the time HH:MM:SS
5. Account number should be "Sender ID". In the case of a bank transfer this would be the account number, in the case of an MNO payment it would be the mobile phone number of the sender.
6. Is till number necessary as it's own field?  Can it go in the metadata?</p:text>
  </p:cm>
  <p:cm authorId="3" idx="1" dt="2020-09-24T08:36:58.442">
    <p:pos x="450" y="1609"/>
    <p:text>Agree  with above points.
Claim Payment Link should be available for all payments, which are not yet claimed/allocated.
Payment mode and Till number can be removed from main table and information can be maintained in metadata
When CC allots a payment, then Equitel account from the payload should get used and it should be updated in user's equity account number.</p:text>
  </p:cm>
  <p:cm authorId="4" idx="1" dt="2020-09-24T08:40:45.951">
    <p:pos x="450" y="1609"/>
    <p:text>Thanks for the feedback, will make the changes to the UI mock up</p:text>
  </p:cm>
  <p:cm authorId="2" idx="2" dt="2020-09-24T08:50:42.121">
    <p:pos x="450" y="1609"/>
    <p:text>@Sameer, just to confirm, does your last point have any UI impact or it's relating to the processing code only?  i.e. when allocating the payment, if payment provider = equitel, then store account number in user profile</p:text>
  </p:cm>
  <p:cm authorId="0" idx="3" dt="2020-09-24T09:00:09.200">
    <p:pos x="450" y="1609"/>
    <p:text>I agree - payment mode, really has no use for us at the moment -  but in future may be useful. Since it can distinguish in payments into Equity account from Eazzy or MPesa. We can move them to metadata field.</p:text>
  </p:cm>
  <p:cm authorId="3" idx="2" dt="2020-09-24T09:26:38.208">
    <p:pos x="450" y="1609"/>
    <p:text>@Micael - My main concern if for account storing only and it should be read from the payload, rather than CC typing the account number manually.
This would help in allocating subsequent payments done on this account number automatically to customer's wallet.</p:text>
  </p:cm>
  <p:cm authorId="2" idx="3" dt="2020-09-24T09:32:46.981">
    <p:pos x="450" y="1609"/>
    <p:text>Ok, yes agreed.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9fe31e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9fe31e2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g7f99fe31e2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b04ac3c8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b04ac3c8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9b04ac3c8a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b04ac3c8a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b04ac3c8a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9b04ac3c8a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e44072af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e44072af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g9e44072af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e44072af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e44072afb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9e44072afb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 name="Google Shape;273;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f99fe31e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f99fe31e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 name="Google Shape;173;g7f99fe31e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b8c7defd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b8c7defd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8b8c7defd2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b8c7defd2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b8c7defd2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8b8c7defd2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ba9a748b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ba9a748b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8ba9a748b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b8c7defd2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b8c7defd2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8b8c7defd2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388feb2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388feb2e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8388feb2e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b04ac3c8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9b04ac3c8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9b04ac3c8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b04ac3c8a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b04ac3c8a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9b04ac3c8a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mailto:o.odhiambo2@kokonetwor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hyperlink" Target="https://developer.jengaapi.io/docs" TargetMode="External"/><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Equity Bank Integration Design</a:t>
            </a:r>
            <a:endParaRPr/>
          </a:p>
        </p:txBody>
      </p:sp>
      <p:sp>
        <p:nvSpPr>
          <p:cNvPr id="167" name="Google Shape;167;p1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sp>
        <p:nvSpPr>
          <p:cNvPr id="168" name="Google Shape;168;p19"/>
          <p:cNvSpPr/>
          <p:nvPr/>
        </p:nvSpPr>
        <p:spPr>
          <a:xfrm>
            <a:off x="6523550" y="1400975"/>
            <a:ext cx="4870800" cy="4678500"/>
          </a:xfrm>
          <a:prstGeom prst="rect">
            <a:avLst/>
          </a:prstGeom>
          <a:solidFill>
            <a:srgbClr val="65D9F8"/>
          </a:solidFill>
          <a:ln>
            <a:noFill/>
          </a:ln>
        </p:spPr>
        <p:txBody>
          <a:bodyPr anchorCtr="0" anchor="ctr" bIns="91425" lIns="91425" spcFirstLastPara="1" rIns="91425" wrap="square" tIns="91425">
            <a:noAutofit/>
          </a:bodyPr>
          <a:lstStyle/>
          <a:p>
            <a:pPr indent="0" lvl="0" marL="177800" rtl="0" algn="l">
              <a:lnSpc>
                <a:spcPct val="115000"/>
              </a:lnSpc>
              <a:spcBef>
                <a:spcPts val="1000"/>
              </a:spcBef>
              <a:spcAft>
                <a:spcPts val="0"/>
              </a:spcAft>
              <a:buNone/>
            </a:pPr>
            <a:r>
              <a:rPr b="1" lang="en-US" sz="1500" u="sng">
                <a:solidFill>
                  <a:srgbClr val="222222"/>
                </a:solidFill>
                <a:latin typeface="Nunito"/>
                <a:ea typeface="Nunito"/>
                <a:cs typeface="Nunito"/>
                <a:sym typeface="Nunito"/>
              </a:rPr>
              <a:t>Issues to solve</a:t>
            </a:r>
            <a:endParaRPr b="1" sz="1500" u="sng">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Send customer loan amount to KOKO Core so that it can be added to their balance as payment for cooker.</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Know which customer an equitel no belongs to so the correct account is credited with the amount received from equity notification.</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1000"/>
              </a:spcAft>
              <a:buClr>
                <a:srgbClr val="222222"/>
              </a:buClr>
              <a:buSzPts val="1300"/>
              <a:buFont typeface="Nunito"/>
              <a:buAutoNum type="arabicPeriod"/>
            </a:pPr>
            <a:r>
              <a:rPr b="1" lang="en-US" sz="1300">
                <a:solidFill>
                  <a:srgbClr val="222222"/>
                </a:solidFill>
                <a:latin typeface="Nunito"/>
                <a:ea typeface="Nunito"/>
                <a:cs typeface="Nunito"/>
                <a:sym typeface="Nunito"/>
              </a:rPr>
              <a:t>Associate many phone numbers to the same account so users can load credit from both Equitel and Mpesa numbers</a:t>
            </a:r>
            <a:endParaRPr b="1" sz="1300">
              <a:solidFill>
                <a:srgbClr val="222222"/>
              </a:solidFill>
              <a:latin typeface="Nunito"/>
              <a:ea typeface="Nunito"/>
              <a:cs typeface="Nunito"/>
              <a:sym typeface="Nunito"/>
            </a:endParaRPr>
          </a:p>
        </p:txBody>
      </p:sp>
      <p:sp>
        <p:nvSpPr>
          <p:cNvPr id="169" name="Google Shape;169;p19"/>
          <p:cNvSpPr txBox="1"/>
          <p:nvPr>
            <p:ph idx="1" type="subTitle"/>
          </p:nvPr>
        </p:nvSpPr>
        <p:spPr>
          <a:xfrm>
            <a:off x="458724" y="1332475"/>
            <a:ext cx="53883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latin typeface="Arial"/>
                <a:ea typeface="Arial"/>
                <a:cs typeface="Arial"/>
                <a:sym typeface="Arial"/>
              </a:rPr>
              <a:t>Customers request an ecomoto loan from Equity using their Equitel line in order to buy cooker.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US" sz="1400">
                <a:latin typeface="Arial"/>
                <a:ea typeface="Arial"/>
                <a:cs typeface="Arial"/>
                <a:sym typeface="Arial"/>
              </a:rPr>
              <a:t>Equity Bank grants the loan and in some way (Eazzy Pay Till - more clarity needed) , the money is deposited into KOKO merchant account.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US" sz="1400">
                <a:latin typeface="Arial"/>
                <a:ea typeface="Arial"/>
                <a:cs typeface="Arial"/>
                <a:sym typeface="Arial"/>
              </a:rPr>
              <a:t>Through Equity’s Jenga API integration, a notification callback with customer details e.g name, phone no., amount , transaction id e.t.c is triggered</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US" sz="1400">
                <a:latin typeface="Arial"/>
                <a:ea typeface="Arial"/>
                <a:cs typeface="Arial"/>
                <a:sym typeface="Arial"/>
              </a:rPr>
              <a:t>Add money to customer KOKO Wallet by reconciling the customer details received and an existing account on KOKO Core.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US" sz="1400">
                <a:latin typeface="Arial"/>
                <a:ea typeface="Arial"/>
                <a:cs typeface="Arial"/>
                <a:sym typeface="Arial"/>
              </a:rPr>
              <a:t>Given that customers may already have an existing account with their Safaricom line, design allows an account to have more that one phone no. CSR’s to have a way to add numbers to user accounts.</a:t>
            </a:r>
            <a:endParaRPr sz="1400">
              <a:latin typeface="Arial"/>
              <a:ea typeface="Arial"/>
              <a:cs typeface="Arial"/>
              <a:sym typeface="Arial"/>
            </a:endParaRPr>
          </a:p>
          <a:p>
            <a:pPr indent="-317500" lvl="0" marL="457200" rtl="0" algn="l">
              <a:spcBef>
                <a:spcPts val="1000"/>
              </a:spcBef>
              <a:spcAft>
                <a:spcPts val="0"/>
              </a:spcAft>
              <a:buSzPts val="1400"/>
              <a:buChar char="-"/>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00150" y="2438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Scenarios</a:t>
            </a:r>
            <a:endParaRPr/>
          </a:p>
        </p:txBody>
      </p:sp>
      <p:sp>
        <p:nvSpPr>
          <p:cNvPr id="244" name="Google Shape;244;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45" name="Google Shape;245;p28"/>
          <p:cNvGraphicFramePr/>
          <p:nvPr/>
        </p:nvGraphicFramePr>
        <p:xfrm>
          <a:off x="321400" y="1148775"/>
          <a:ext cx="3000000" cy="3000000"/>
        </p:xfrm>
        <a:graphic>
          <a:graphicData uri="http://schemas.openxmlformats.org/drawingml/2006/table">
            <a:tbl>
              <a:tblPr>
                <a:noFill/>
                <a:tableStyleId>{E2B80FFE-38AD-49B7-9D5E-159C357FA50A}</a:tableStyleId>
              </a:tblPr>
              <a:tblGrid>
                <a:gridCol w="382850"/>
                <a:gridCol w="6188250"/>
                <a:gridCol w="2229475"/>
                <a:gridCol w="2757525"/>
              </a:tblGrid>
              <a:tr h="381000">
                <a:tc>
                  <a:txBody>
                    <a:bodyPr/>
                    <a:lstStyle/>
                    <a:p>
                      <a:pPr indent="0" lvl="0" marL="0" rtl="0" algn="ctr">
                        <a:spcBef>
                          <a:spcPts val="0"/>
                        </a:spcBef>
                        <a:spcAft>
                          <a:spcPts val="0"/>
                        </a:spcAft>
                        <a:buNone/>
                      </a:pPr>
                      <a:r>
                        <a:rPr b="1" lang="en-US" sz="1200">
                          <a:latin typeface="Nunito"/>
                          <a:ea typeface="Nunito"/>
                          <a:cs typeface="Nunito"/>
                          <a:sym typeface="Nunito"/>
                        </a:rPr>
                        <a:t>#</a:t>
                      </a:r>
                      <a:endParaRPr b="1"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200">
                          <a:latin typeface="Nunito"/>
                          <a:ea typeface="Nunito"/>
                          <a:cs typeface="Nunito"/>
                          <a:sym typeface="Nunito"/>
                        </a:rPr>
                        <a:t>Scenario</a:t>
                      </a:r>
                      <a:endParaRPr b="1"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200">
                          <a:latin typeface="Nunito"/>
                          <a:ea typeface="Nunito"/>
                          <a:cs typeface="Nunito"/>
                          <a:sym typeface="Nunito"/>
                        </a:rPr>
                        <a:t>Method of payment</a:t>
                      </a:r>
                      <a:endParaRPr b="1"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200">
                          <a:latin typeface="Nunito"/>
                          <a:ea typeface="Nunito"/>
                          <a:cs typeface="Nunito"/>
                          <a:sym typeface="Nunito"/>
                        </a:rPr>
                        <a:t>What happens</a:t>
                      </a:r>
                      <a:endParaRPr b="1" sz="1200">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lang="en-US" sz="1200">
                          <a:latin typeface="Nunito"/>
                          <a:ea typeface="Nunito"/>
                          <a:cs typeface="Nunito"/>
                          <a:sym typeface="Nunito"/>
                        </a:rPr>
                        <a:t>1</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200">
                          <a:latin typeface="Nunito"/>
                          <a:ea typeface="Nunito"/>
                          <a:cs typeface="Nunito"/>
                          <a:sym typeface="Nunito"/>
                        </a:rPr>
                        <a:t>Existing customer with account but we do not know their Equity bank account ID</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200">
                          <a:latin typeface="Nunito"/>
                          <a:ea typeface="Nunito"/>
                          <a:cs typeface="Nunito"/>
                          <a:sym typeface="Nunito"/>
                        </a:rPr>
                        <a:t>Ecomoto loan from Equity</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200">
                          <a:latin typeface="Nunito"/>
                          <a:ea typeface="Nunito"/>
                          <a:cs typeface="Nunito"/>
                          <a:sym typeface="Nunito"/>
                        </a:rPr>
                        <a:t>Money is received in unrecognised payments table</a:t>
                      </a:r>
                      <a:endParaRPr sz="1200">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lang="en-US" sz="1200">
                          <a:solidFill>
                            <a:schemeClr val="dk1"/>
                          </a:solidFill>
                          <a:latin typeface="Nunito"/>
                          <a:ea typeface="Nunito"/>
                          <a:cs typeface="Nunito"/>
                          <a:sym typeface="Nunito"/>
                        </a:rPr>
                        <a:t>2</a:t>
                      </a:r>
                      <a:endParaRPr sz="12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200">
                          <a:solidFill>
                            <a:schemeClr val="dk1"/>
                          </a:solidFill>
                          <a:latin typeface="Nunito"/>
                          <a:ea typeface="Nunito"/>
                          <a:cs typeface="Nunito"/>
                          <a:sym typeface="Nunito"/>
                        </a:rPr>
                        <a:t>Existing customer with account but we do know their Equity bank account ID</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200">
                          <a:solidFill>
                            <a:schemeClr val="dk1"/>
                          </a:solidFill>
                          <a:latin typeface="Nunito"/>
                          <a:ea typeface="Nunito"/>
                          <a:cs typeface="Nunito"/>
                          <a:sym typeface="Nunito"/>
                        </a:rPr>
                        <a:t>Ecomoto loan from Equity</a:t>
                      </a:r>
                      <a:endParaRPr sz="1200">
                        <a:solidFill>
                          <a:schemeClr val="dk1"/>
                        </a:solidFill>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200">
                          <a:latin typeface="Nunito"/>
                          <a:ea typeface="Nunito"/>
                          <a:cs typeface="Nunito"/>
                          <a:sym typeface="Nunito"/>
                        </a:rPr>
                        <a:t>CSR manually claim funds for customer from the unrecognised payments table</a:t>
                      </a:r>
                      <a:endParaRPr sz="1200">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lang="en-US" sz="1200">
                          <a:latin typeface="Nunito"/>
                          <a:ea typeface="Nunito"/>
                          <a:cs typeface="Nunito"/>
                          <a:sym typeface="Nunito"/>
                        </a:rPr>
                        <a:t>3</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200">
                          <a:latin typeface="Nunito"/>
                          <a:ea typeface="Nunito"/>
                          <a:cs typeface="Nunito"/>
                          <a:sym typeface="Nunito"/>
                        </a:rPr>
                        <a:t>New customer without KOKO account</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200">
                          <a:solidFill>
                            <a:schemeClr val="dk1"/>
                          </a:solidFill>
                          <a:latin typeface="Nunito"/>
                          <a:ea typeface="Nunito"/>
                          <a:cs typeface="Nunito"/>
                          <a:sym typeface="Nunito"/>
                        </a:rPr>
                        <a:t>Ecomoto loan from Equity</a:t>
                      </a:r>
                      <a:endParaRPr sz="12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200">
                          <a:solidFill>
                            <a:schemeClr val="dk1"/>
                          </a:solidFill>
                          <a:latin typeface="Nunito"/>
                          <a:ea typeface="Nunito"/>
                          <a:cs typeface="Nunito"/>
                          <a:sym typeface="Nunito"/>
                        </a:rPr>
                        <a:t>Money is received in unrecognised payments table</a:t>
                      </a:r>
                      <a:endParaRPr sz="12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Scenarios (Cont)</a:t>
            </a:r>
            <a:endParaRPr/>
          </a:p>
        </p:txBody>
      </p:sp>
      <p:sp>
        <p:nvSpPr>
          <p:cNvPr id="252" name="Google Shape;252;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When CSR’s transfer claimed funds to claimants wallet, we create preorder, send sms notification,marked the unrecognised payment as claimed - the same way we do for Safaricom topups.</a:t>
            </a:r>
            <a:endParaRPr/>
          </a:p>
          <a:p>
            <a:pPr indent="-406400" lvl="0" marL="457200" rtl="0" algn="l">
              <a:spcBef>
                <a:spcPts val="0"/>
              </a:spcBef>
              <a:spcAft>
                <a:spcPts val="0"/>
              </a:spcAft>
              <a:buSzPts val="2800"/>
              <a:buChar char="-"/>
            </a:pPr>
            <a:r>
              <a:rPr lang="en-US"/>
              <a:t>If it is an existing customer, credit that account  with the claimed funds</a:t>
            </a:r>
            <a:endParaRPr/>
          </a:p>
          <a:p>
            <a:pPr indent="-406400" lvl="0" marL="457200" rtl="0" algn="l">
              <a:spcBef>
                <a:spcPts val="0"/>
              </a:spcBef>
              <a:spcAft>
                <a:spcPts val="0"/>
              </a:spcAft>
              <a:buSzPts val="2800"/>
              <a:buChar char="-"/>
            </a:pPr>
            <a:r>
              <a:rPr lang="en-US"/>
              <a:t>If it is a new customer, CSR would create their account and claim against the new customer account.</a:t>
            </a:r>
            <a:endParaRPr/>
          </a:p>
        </p:txBody>
      </p:sp>
      <p:sp>
        <p:nvSpPr>
          <p:cNvPr id="253" name="Google Shape;253;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Status</a:t>
            </a:r>
            <a:endParaRPr/>
          </a:p>
        </p:txBody>
      </p:sp>
      <p:sp>
        <p:nvSpPr>
          <p:cNvPr id="260" name="Google Shape;260;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These are the features completed;</a:t>
            </a:r>
            <a:endParaRPr/>
          </a:p>
          <a:p>
            <a:pPr indent="-406400" lvl="0" marL="457200" rtl="0" algn="l">
              <a:spcBef>
                <a:spcPts val="1000"/>
              </a:spcBef>
              <a:spcAft>
                <a:spcPts val="0"/>
              </a:spcAft>
              <a:buSzPts val="2800"/>
              <a:buChar char="●"/>
            </a:pPr>
            <a:r>
              <a:rPr lang="en-US"/>
              <a:t>Users having multiple numbers -  created functionality to allow adding more numbers upto a limit of 4, and toggle there primary and active states</a:t>
            </a:r>
            <a:endParaRPr/>
          </a:p>
          <a:p>
            <a:pPr indent="-406400" lvl="0" marL="457200" rtl="0" algn="l">
              <a:spcBef>
                <a:spcPts val="0"/>
              </a:spcBef>
              <a:spcAft>
                <a:spcPts val="0"/>
              </a:spcAft>
              <a:buSzPts val="2800"/>
              <a:buChar char="●"/>
            </a:pPr>
            <a:r>
              <a:rPr lang="en-US"/>
              <a:t>Added Equity topup configurations on Odoo</a:t>
            </a:r>
            <a:endParaRPr/>
          </a:p>
          <a:p>
            <a:pPr indent="-406400" lvl="0" marL="457200" rtl="0" algn="l">
              <a:spcBef>
                <a:spcPts val="0"/>
              </a:spcBef>
              <a:spcAft>
                <a:spcPts val="0"/>
              </a:spcAft>
              <a:buSzPts val="2800"/>
              <a:buChar char="●"/>
            </a:pPr>
            <a:r>
              <a:rPr lang="en-US"/>
              <a:t>Added functionality to record and keep track of unrecognised payments, untill they are claimed.</a:t>
            </a:r>
            <a:endParaRPr/>
          </a:p>
          <a:p>
            <a:pPr indent="-406400" lvl="0" marL="457200" rtl="0" algn="l">
              <a:spcBef>
                <a:spcPts val="0"/>
              </a:spcBef>
              <a:spcAft>
                <a:spcPts val="0"/>
              </a:spcAft>
              <a:buSzPts val="2800"/>
              <a:buChar char="●"/>
            </a:pPr>
            <a:r>
              <a:rPr lang="en-US"/>
              <a:t>Created unrecognised payments page where KOKO admin can allocate payments to specific customer account.</a:t>
            </a:r>
            <a:endParaRPr/>
          </a:p>
        </p:txBody>
      </p:sp>
      <p:sp>
        <p:nvSpPr>
          <p:cNvPr id="261" name="Google Shape;261;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20000"/>
              </a:lnSpc>
              <a:spcBef>
                <a:spcPts val="1000"/>
              </a:spcBef>
              <a:spcAft>
                <a:spcPts val="0"/>
              </a:spcAft>
              <a:buClr>
                <a:schemeClr val="dk1"/>
              </a:buClr>
              <a:buSzPts val="1100"/>
              <a:buFont typeface="Arial"/>
              <a:buNone/>
            </a:pPr>
            <a:r>
              <a:rPr lang="en-US" sz="2800">
                <a:latin typeface="Nunito"/>
                <a:ea typeface="Nunito"/>
                <a:cs typeface="Nunito"/>
                <a:sym typeface="Nunito"/>
              </a:rPr>
              <a:t>What’s pending:</a:t>
            </a:r>
            <a:endParaRPr/>
          </a:p>
        </p:txBody>
      </p:sp>
      <p:sp>
        <p:nvSpPr>
          <p:cNvPr id="268" name="Google Shape;268;p3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The payment verification feature has not been done, since we were informed that the endpoints have a problem. (Kept getting invalid reference id even when a valid one is used)</a:t>
            </a:r>
            <a:endParaRPr/>
          </a:p>
          <a:p>
            <a:pPr indent="-406400" lvl="0" marL="457200" rtl="0" algn="l">
              <a:spcBef>
                <a:spcPts val="0"/>
              </a:spcBef>
              <a:spcAft>
                <a:spcPts val="0"/>
              </a:spcAft>
              <a:buSzPts val="2800"/>
              <a:buChar char="-"/>
            </a:pPr>
            <a:r>
              <a:rPr lang="en-US"/>
              <a:t>End to end testing for the loan process hasn’t been done. We need to see behaviour when an actual loan is dispatched from customer and notification sent to KOKO Core.</a:t>
            </a:r>
            <a:endParaRPr/>
          </a:p>
          <a:p>
            <a:pPr indent="0" lvl="0" marL="0" rtl="0" algn="l">
              <a:spcBef>
                <a:spcPts val="1000"/>
              </a:spcBef>
              <a:spcAft>
                <a:spcPts val="0"/>
              </a:spcAft>
              <a:buNone/>
            </a:pPr>
            <a:r>
              <a:rPr lang="en-US"/>
              <a:t>  NB: Code published on bitbucket on separated branch to store it.</a:t>
            </a:r>
            <a:endParaRPr/>
          </a:p>
        </p:txBody>
      </p:sp>
      <p:sp>
        <p:nvSpPr>
          <p:cNvPr id="269" name="Google Shape;269;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idx="1" type="subTitle"/>
          </p:nvPr>
        </p:nvSpPr>
        <p:spPr>
          <a:xfrm>
            <a:off x="6877475" y="2115002"/>
            <a:ext cx="4891200" cy="504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Otieno Rowland</a:t>
            </a:r>
            <a:r>
              <a:rPr lang="en-US" sz="1400"/>
              <a:t> | </a:t>
            </a:r>
            <a:r>
              <a:rPr lang="en-US" sz="1400" u="sng">
                <a:solidFill>
                  <a:schemeClr val="hlink"/>
                </a:solidFill>
                <a:hlinkClick r:id="rId3"/>
              </a:rPr>
              <a:t>o.odhiambo2@kokonetworks.com</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1. How To Receive Equity Customer Details</a:t>
            </a:r>
            <a:endParaRPr/>
          </a:p>
        </p:txBody>
      </p:sp>
      <p:sp>
        <p:nvSpPr>
          <p:cNvPr id="176" name="Google Shape;176;p20"/>
          <p:cNvSpPr txBox="1"/>
          <p:nvPr>
            <p:ph idx="1" type="subTitle"/>
          </p:nvPr>
        </p:nvSpPr>
        <p:spPr>
          <a:xfrm>
            <a:off x="458725" y="1332475"/>
            <a:ext cx="59220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To receive notifications of monies in and out of Equity Bank account, enable alerts on KOKO Merchant Accounts in JengaHQ.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R</a:t>
            </a:r>
            <a:r>
              <a:rPr lang="en-US" sz="1400">
                <a:latin typeface="Arial"/>
                <a:ea typeface="Arial"/>
                <a:cs typeface="Arial"/>
                <a:sym typeface="Arial"/>
              </a:rPr>
              <a:t>egister a KOKO Core callback </a:t>
            </a:r>
            <a:r>
              <a:rPr lang="en-US" sz="1400">
                <a:latin typeface="Arial"/>
                <a:ea typeface="Arial"/>
                <a:cs typeface="Arial"/>
                <a:sym typeface="Arial"/>
              </a:rPr>
              <a:t>URL(/equity/callback/alert - POST) where the  notifications are sent to.</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Further technical detail below:</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AutoNum type="arabicPeriod"/>
            </a:pPr>
            <a:r>
              <a:rPr lang="en-US" sz="1400">
                <a:latin typeface="Arial"/>
                <a:ea typeface="Arial"/>
                <a:cs typeface="Arial"/>
                <a:sym typeface="Arial"/>
              </a:rPr>
              <a:t>We receive a notification from Equity </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AutoNum type="arabicPeriod"/>
            </a:pPr>
            <a:r>
              <a:rPr lang="en-US" sz="1400">
                <a:latin typeface="Arial"/>
                <a:ea typeface="Arial"/>
                <a:cs typeface="Arial"/>
                <a:sym typeface="Arial"/>
              </a:rPr>
              <a:t>In the Equity request we receive the customer’s phone number</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AutoNum type="arabicPeriod"/>
            </a:pPr>
            <a:r>
              <a:rPr lang="en-US" sz="1400">
                <a:latin typeface="Arial"/>
                <a:ea typeface="Arial"/>
                <a:cs typeface="Arial"/>
                <a:sym typeface="Arial"/>
              </a:rPr>
              <a:t>If that number exists in our database we use that to top up the customer’s wallet with amount received.</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AutoNum type="arabicPeriod"/>
            </a:pPr>
            <a:r>
              <a:rPr lang="en-US" sz="1400">
                <a:latin typeface="Arial"/>
                <a:ea typeface="Arial"/>
                <a:cs typeface="Arial"/>
                <a:sym typeface="Arial"/>
              </a:rPr>
              <a:t>If that number does not ex</a:t>
            </a:r>
            <a:r>
              <a:rPr lang="en-US" sz="1400">
                <a:latin typeface="Arial"/>
                <a:ea typeface="Arial"/>
                <a:cs typeface="Arial"/>
                <a:sym typeface="Arial"/>
              </a:rPr>
              <a:t>ist in our database</a:t>
            </a:r>
            <a:r>
              <a:rPr lang="en-US" sz="1400">
                <a:latin typeface="Arial"/>
                <a:ea typeface="Arial"/>
                <a:cs typeface="Arial"/>
                <a:sym typeface="Arial"/>
              </a:rPr>
              <a:t>, we create an account for them automatically and store the money against that account.</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Integrate Equity’s </a:t>
            </a:r>
            <a:r>
              <a:rPr lang="en-US" sz="1400" u="sng">
                <a:solidFill>
                  <a:schemeClr val="hlink"/>
                </a:solidFill>
                <a:latin typeface="Arial"/>
                <a:ea typeface="Arial"/>
                <a:cs typeface="Arial"/>
                <a:sym typeface="Arial"/>
                <a:hlinkClick r:id="rId4"/>
              </a:rPr>
              <a:t>Jenga API</a:t>
            </a:r>
            <a:r>
              <a:rPr lang="en-US" sz="1400">
                <a:latin typeface="Arial"/>
                <a:ea typeface="Arial"/>
                <a:cs typeface="Arial"/>
                <a:sym typeface="Arial"/>
              </a:rPr>
              <a:t>, where if a customer is advanced an Ecomoto loan, Equity sends a payment confirmation via registered callback to KOKO.</a:t>
            </a:r>
            <a:endParaRPr sz="1400">
              <a:latin typeface="Arial"/>
              <a:ea typeface="Arial"/>
              <a:cs typeface="Arial"/>
              <a:sym typeface="Arial"/>
            </a:endParaRPr>
          </a:p>
        </p:txBody>
      </p:sp>
      <p:sp>
        <p:nvSpPr>
          <p:cNvPr id="177" name="Google Shape;177;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78" name="Google Shape;178;p20"/>
          <p:cNvPicPr preferRelativeResize="0"/>
          <p:nvPr/>
        </p:nvPicPr>
        <p:blipFill>
          <a:blip r:embed="rId5">
            <a:alphaModFix/>
          </a:blip>
          <a:stretch>
            <a:fillRect/>
          </a:stretch>
        </p:blipFill>
        <p:spPr>
          <a:xfrm>
            <a:off x="7498500" y="934225"/>
            <a:ext cx="4179401" cy="5403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2. </a:t>
            </a:r>
            <a:r>
              <a:rPr lang="en-US"/>
              <a:t>Which Customer Account to Credit</a:t>
            </a:r>
            <a:endParaRPr/>
          </a:p>
        </p:txBody>
      </p:sp>
      <p:sp>
        <p:nvSpPr>
          <p:cNvPr id="185" name="Google Shape;185;p21"/>
          <p:cNvSpPr txBox="1"/>
          <p:nvPr>
            <p:ph idx="1" type="subTitle"/>
          </p:nvPr>
        </p:nvSpPr>
        <p:spPr>
          <a:xfrm>
            <a:off x="458725" y="1332475"/>
            <a:ext cx="59220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Given that Equity agent will sign up the users using MyKOKO, expect that customer account will already exists in KOKO Core, when loan notification is received.</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Query the account with such active phone number and credit with the received amount.</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p:txBody>
      </p:sp>
      <p:sp>
        <p:nvSpPr>
          <p:cNvPr id="186" name="Google Shape;186;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a:t>
            </a:r>
            <a:r>
              <a:rPr lang="en-US"/>
              <a:t>. How To Associate Account With Multiple Phone No.s</a:t>
            </a:r>
            <a:endParaRPr/>
          </a:p>
        </p:txBody>
      </p:sp>
      <p:sp>
        <p:nvSpPr>
          <p:cNvPr id="193" name="Google Shape;193;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4" name="Google Shape;194;p22"/>
          <p:cNvPicPr preferRelativeResize="0"/>
          <p:nvPr/>
        </p:nvPicPr>
        <p:blipFill>
          <a:blip r:embed="rId3">
            <a:alphaModFix/>
          </a:blip>
          <a:stretch>
            <a:fillRect/>
          </a:stretch>
        </p:blipFill>
        <p:spPr>
          <a:xfrm>
            <a:off x="96725" y="1027748"/>
            <a:ext cx="11942874" cy="4999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 How To Associate Account With Multiple Phone No.s</a:t>
            </a:r>
            <a:endParaRPr/>
          </a:p>
        </p:txBody>
      </p:sp>
      <p:sp>
        <p:nvSpPr>
          <p:cNvPr id="201" name="Google Shape;201;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2" name="Google Shape;202;p23"/>
          <p:cNvPicPr preferRelativeResize="0"/>
          <p:nvPr/>
        </p:nvPicPr>
        <p:blipFill rotWithShape="1">
          <a:blip r:embed="rId3">
            <a:alphaModFix/>
          </a:blip>
          <a:srcRect b="53731" l="0" r="0" t="0"/>
          <a:stretch/>
        </p:blipFill>
        <p:spPr>
          <a:xfrm>
            <a:off x="1229550" y="1055850"/>
            <a:ext cx="10054102" cy="52545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Further technical details below:</a:t>
            </a:r>
            <a:endParaRPr/>
          </a:p>
        </p:txBody>
      </p:sp>
      <p:sp>
        <p:nvSpPr>
          <p:cNvPr id="209" name="Google Shape;209;p2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1400">
              <a:latin typeface="Arial"/>
              <a:ea typeface="Arial"/>
              <a:cs typeface="Arial"/>
              <a:sym typeface="Arial"/>
            </a:endParaRPr>
          </a:p>
          <a:p>
            <a:pPr indent="-317500" lvl="0" marL="457200" rtl="0" algn="l">
              <a:spcBef>
                <a:spcPts val="1000"/>
              </a:spcBef>
              <a:spcAft>
                <a:spcPts val="0"/>
              </a:spcAft>
              <a:buSzPts val="1400"/>
              <a:buFont typeface="Arial"/>
              <a:buChar char="●"/>
            </a:pPr>
            <a:r>
              <a:rPr lang="en-US" sz="1400">
                <a:latin typeface="Arial"/>
                <a:ea typeface="Arial"/>
                <a:cs typeface="Arial"/>
                <a:sym typeface="Arial"/>
              </a:rPr>
              <a:t>Separate </a:t>
            </a:r>
            <a:r>
              <a:rPr b="1" lang="en-US" sz="1400">
                <a:latin typeface="Arial"/>
                <a:ea typeface="Arial"/>
                <a:cs typeface="Arial"/>
                <a:sym typeface="Arial"/>
              </a:rPr>
              <a:t>Phone Number</a:t>
            </a:r>
            <a:r>
              <a:rPr lang="en-US" sz="1400">
                <a:latin typeface="Arial"/>
                <a:ea typeface="Arial"/>
                <a:cs typeface="Arial"/>
                <a:sym typeface="Arial"/>
              </a:rPr>
              <a:t> from </a:t>
            </a:r>
            <a:r>
              <a:rPr b="1" lang="en-US" sz="1400">
                <a:latin typeface="Arial"/>
                <a:ea typeface="Arial"/>
                <a:cs typeface="Arial"/>
                <a:sym typeface="Arial"/>
              </a:rPr>
              <a:t>User table </a:t>
            </a:r>
            <a:r>
              <a:rPr lang="en-US" sz="1400">
                <a:latin typeface="Arial"/>
                <a:ea typeface="Arial"/>
                <a:cs typeface="Arial"/>
                <a:sym typeface="Arial"/>
              </a:rPr>
              <a:t>and create an additional table to manage Phone Numbers (User and Phone entities should have a one-many  r/ship). (Done)</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Phones numbers for a user are identified by the unique user id as the foreign key in the phone number table (Done)</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Add inactive and primary flag - if a phone number is inactive this should allow another account to be set up with that phone number (Done).</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Logging of phone number changes in the activity log in KC including phone number changed (e.g primary or secondary), previous data, new data. Use Events, can use existing PHONE_NUMBER_CHANGED with details captured in event information.</a:t>
            </a:r>
            <a:endParaRPr sz="1400">
              <a:latin typeface="Arial"/>
              <a:ea typeface="Arial"/>
              <a:cs typeface="Arial"/>
              <a:sym typeface="Arial"/>
            </a:endParaRPr>
          </a:p>
          <a:p>
            <a:pPr indent="-317500" lvl="0" marL="457200" rtl="0" algn="l">
              <a:spcBef>
                <a:spcPts val="0"/>
              </a:spcBef>
              <a:spcAft>
                <a:spcPts val="0"/>
              </a:spcAft>
              <a:buSzPts val="1400"/>
              <a:buFont typeface="Arial"/>
              <a:buChar char="●"/>
            </a:pPr>
            <a:r>
              <a:rPr lang="en-US" sz="1400">
                <a:latin typeface="Arial"/>
                <a:ea typeface="Arial"/>
                <a:cs typeface="Arial"/>
                <a:sym typeface="Arial"/>
              </a:rPr>
              <a:t>The API’s impacted to accommodate this change is </a:t>
            </a:r>
            <a:r>
              <a:rPr b="1" lang="en-US" sz="1400">
                <a:latin typeface="Arial"/>
                <a:ea typeface="Arial"/>
                <a:cs typeface="Arial"/>
                <a:sym typeface="Arial"/>
              </a:rPr>
              <a:t>/users/update-customer-details </a:t>
            </a:r>
            <a:r>
              <a:rPr lang="en-US" sz="1400">
                <a:latin typeface="Arial"/>
                <a:ea typeface="Arial"/>
                <a:cs typeface="Arial"/>
                <a:sym typeface="Arial"/>
              </a:rPr>
              <a:t>, which is used to update customer details in KC.</a:t>
            </a:r>
            <a:endParaRPr sz="1400">
              <a:latin typeface="Arial"/>
              <a:ea typeface="Arial"/>
              <a:cs typeface="Arial"/>
              <a:sym typeface="Arial"/>
            </a:endParaRPr>
          </a:p>
        </p:txBody>
      </p:sp>
      <p:sp>
        <p:nvSpPr>
          <p:cNvPr id="210" name="Google Shape;210;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idx="1" type="subTitle"/>
          </p:nvPr>
        </p:nvSpPr>
        <p:spPr>
          <a:xfrm>
            <a:off x="458725" y="1253227"/>
            <a:ext cx="11274600" cy="4931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Technical Questions</a:t>
            </a:r>
            <a:endParaRPr sz="1400"/>
          </a:p>
          <a:p>
            <a:pPr indent="-317500" lvl="0" marL="457200" rtl="0" algn="l">
              <a:spcBef>
                <a:spcPts val="1000"/>
              </a:spcBef>
              <a:spcAft>
                <a:spcPts val="0"/>
              </a:spcAft>
              <a:buSzPts val="1400"/>
              <a:buChar char="-"/>
            </a:pPr>
            <a:r>
              <a:rPr lang="en-US" sz="1400"/>
              <a:t>JengaHQ allows us to register a callback API to KOKO Core which </a:t>
            </a:r>
            <a:r>
              <a:rPr lang="en-US" sz="1400"/>
              <a:t>i</a:t>
            </a:r>
            <a:r>
              <a:rPr lang="en-US" sz="1400"/>
              <a:t>s used to notify us of incoming loan disbursements for customers</a:t>
            </a:r>
            <a:r>
              <a:rPr lang="en-US" sz="1400"/>
              <a:t>? </a:t>
            </a:r>
            <a:endParaRPr sz="1400"/>
          </a:p>
          <a:p>
            <a:pPr indent="-317500" lvl="0" marL="457200" rtl="0" algn="l">
              <a:spcBef>
                <a:spcPts val="1000"/>
              </a:spcBef>
              <a:spcAft>
                <a:spcPts val="0"/>
              </a:spcAft>
              <a:buSzPts val="1400"/>
              <a:buChar char="-"/>
            </a:pPr>
            <a:r>
              <a:rPr lang="en-US" sz="1400"/>
              <a:t>Information would be passed in the API body for a loan disbursed to a user, which includes name, phone and transaction id.</a:t>
            </a:r>
            <a:endParaRPr sz="1400"/>
          </a:p>
          <a:p>
            <a:pPr indent="-317500" lvl="0" marL="457200" rtl="0" algn="l">
              <a:spcBef>
                <a:spcPts val="1000"/>
              </a:spcBef>
              <a:spcAft>
                <a:spcPts val="0"/>
              </a:spcAft>
              <a:buSzPts val="1400"/>
              <a:buChar char="-"/>
            </a:pPr>
            <a:r>
              <a:rPr lang="en-US" sz="1400"/>
              <a:t>Enable alerts feature in JengaHQ for callback to be notified</a:t>
            </a:r>
            <a:endParaRPr sz="1400"/>
          </a:p>
          <a:p>
            <a:pPr indent="-317500" lvl="0" marL="457200" rtl="0" algn="l">
              <a:spcBef>
                <a:spcPts val="1000"/>
              </a:spcBef>
              <a:spcAft>
                <a:spcPts val="0"/>
              </a:spcAft>
              <a:buSzPts val="1400"/>
              <a:buChar char="-"/>
            </a:pPr>
            <a:r>
              <a:rPr lang="en-US" sz="1400"/>
              <a:t>Callback should implement basic authentication for configured callback url and return a specific response (code 200) to JengaAP (used to determine success or failure their end) </a:t>
            </a:r>
            <a:endParaRPr sz="1400"/>
          </a:p>
          <a:p>
            <a:pPr indent="-317500" lvl="0" marL="457200" rtl="0" algn="l">
              <a:spcBef>
                <a:spcPts val="1000"/>
              </a:spcBef>
              <a:spcAft>
                <a:spcPts val="0"/>
              </a:spcAft>
              <a:buSzPts val="1400"/>
              <a:buChar char="-"/>
            </a:pPr>
            <a:r>
              <a:rPr lang="en-US" sz="1400"/>
              <a:t>JengaApi Callback does not support retries at this point in time. However, with transactionId , a payment verification can be performed using the JengaApi endpoint for payments validation.</a:t>
            </a:r>
            <a:endParaRPr sz="1400"/>
          </a:p>
          <a:p>
            <a:pPr indent="0" lvl="0" marL="457200" rtl="0" algn="l">
              <a:spcBef>
                <a:spcPts val="1000"/>
              </a:spcBef>
              <a:spcAft>
                <a:spcPts val="1000"/>
              </a:spcAft>
              <a:buNone/>
            </a:pPr>
            <a:r>
              <a:t/>
            </a:r>
            <a:endParaRPr sz="1400"/>
          </a:p>
        </p:txBody>
      </p:sp>
      <p:sp>
        <p:nvSpPr>
          <p:cNvPr id="217" name="Google Shape;217;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Technical Questions Answered</a:t>
            </a:r>
            <a:endParaRPr/>
          </a:p>
        </p:txBody>
      </p:sp>
      <p:sp>
        <p:nvSpPr>
          <p:cNvPr id="218" name="Google Shape;218;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Handle Unrecognised Payments</a:t>
            </a:r>
            <a:endParaRPr/>
          </a:p>
        </p:txBody>
      </p:sp>
      <p:sp>
        <p:nvSpPr>
          <p:cNvPr id="225" name="Google Shape;225;p2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en-US" sz="1400"/>
              <a:t>Create an unrecognised payments table (sample UI below).  Payments can be logged here until Customer Care can validate who the payment belongs to. </a:t>
            </a:r>
            <a:endParaRPr sz="1400"/>
          </a:p>
          <a:p>
            <a:pPr indent="-317500" lvl="0" marL="457200" rtl="0" algn="l">
              <a:spcBef>
                <a:spcPts val="1000"/>
              </a:spcBef>
              <a:spcAft>
                <a:spcPts val="0"/>
              </a:spcAft>
              <a:buSzPts val="1400"/>
              <a:buChar char="●"/>
            </a:pPr>
            <a:r>
              <a:rPr lang="en-US" sz="1400"/>
              <a:t>When customer calls in CC agent can create account and move funds over to the customer. </a:t>
            </a:r>
            <a:endParaRPr sz="1400"/>
          </a:p>
          <a:p>
            <a:pPr indent="0" lvl="0" marL="0" rtl="0" algn="l">
              <a:spcBef>
                <a:spcPts val="1000"/>
              </a:spcBef>
              <a:spcAft>
                <a:spcPts val="0"/>
              </a:spcAft>
              <a:buNone/>
            </a:pPr>
            <a:r>
              <a:t/>
            </a:r>
            <a:endParaRPr/>
          </a:p>
        </p:txBody>
      </p:sp>
      <p:sp>
        <p:nvSpPr>
          <p:cNvPr id="226" name="Google Shape;22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7" name="Google Shape;227;p26"/>
          <p:cNvPicPr preferRelativeResize="0"/>
          <p:nvPr/>
        </p:nvPicPr>
        <p:blipFill rotWithShape="1">
          <a:blip r:embed="rId4">
            <a:alphaModFix/>
          </a:blip>
          <a:srcRect b="-10858" l="0" r="0" t="-10870"/>
          <a:stretch/>
        </p:blipFill>
        <p:spPr>
          <a:xfrm>
            <a:off x="715775" y="2555126"/>
            <a:ext cx="10418876" cy="3209499"/>
          </a:xfrm>
          <a:prstGeom prst="rect">
            <a:avLst/>
          </a:prstGeom>
          <a:noFill/>
          <a:ln>
            <a:noFill/>
          </a:ln>
        </p:spPr>
      </p:pic>
      <p:sp>
        <p:nvSpPr>
          <p:cNvPr id="228" name="Google Shape;228;p26"/>
          <p:cNvSpPr txBox="1"/>
          <p:nvPr/>
        </p:nvSpPr>
        <p:spPr>
          <a:xfrm>
            <a:off x="0" y="6134525"/>
            <a:ext cx="121920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t>https://xd.adobe.com/view/409adfa8-9f5f-49b4-9628-8a879da9fa43-15c9/?fullscreen</a:t>
            </a:r>
            <a:endParaRPr>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Database Design (Schema)</a:t>
            </a:r>
            <a:endParaRPr/>
          </a:p>
        </p:txBody>
      </p:sp>
      <p:sp>
        <p:nvSpPr>
          <p:cNvPr id="235" name="Google Shape;235;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36" name="Google Shape;23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7" name="Google Shape;237;p27"/>
          <p:cNvPicPr preferRelativeResize="0"/>
          <p:nvPr/>
        </p:nvPicPr>
        <p:blipFill>
          <a:blip r:embed="rId3">
            <a:alphaModFix/>
          </a:blip>
          <a:stretch>
            <a:fillRect/>
          </a:stretch>
        </p:blipFill>
        <p:spPr>
          <a:xfrm>
            <a:off x="458713" y="1332463"/>
            <a:ext cx="8524875" cy="463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